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7" r:id="rId2"/>
    <p:sldId id="270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438"/>
    <a:srgbClr val="C52222"/>
    <a:srgbClr val="CA3A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10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Iznos u RSD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65619210199291E-17"/>
                  <c:y val="-0.0151090873129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6-43AE-938B-19CFBE016891}"/>
                </c:ext>
              </c:extLst>
            </c:dLbl>
            <c:dLbl>
              <c:idx val="1"/>
              <c:layout>
                <c:manualLayout>
                  <c:x val="-0.00289769758532807"/>
                  <c:y val="-0.0151090873129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6-43AE-938B-19CFBE016891}"/>
                </c:ext>
              </c:extLst>
            </c:dLbl>
            <c:dLbl>
              <c:idx val="2"/>
              <c:layout>
                <c:manualLayout>
                  <c:x val="-0.00289769758532807"/>
                  <c:y val="-0.0264409027977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6-43AE-938B-19CFBE016891}"/>
                </c:ext>
              </c:extLst>
            </c:dLbl>
            <c:dLbl>
              <c:idx val="3"/>
              <c:layout>
                <c:manualLayout>
                  <c:x val="0.0260792782679525"/>
                  <c:y val="-0.0500030906919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94-404B-9EAE-21A700ADD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2014.</c:v>
                </c:pt>
                <c:pt idx="1">
                  <c:v>2015.</c:v>
                </c:pt>
                <c:pt idx="2">
                  <c:v>2016.</c:v>
                </c:pt>
                <c:pt idx="3">
                  <c:v>2017.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3.612425E8</c:v>
                </c:pt>
                <c:pt idx="1">
                  <c:v>2.934568509E8</c:v>
                </c:pt>
                <c:pt idx="2" formatCode="#,##0.00">
                  <c:v>5.982322626E8</c:v>
                </c:pt>
                <c:pt idx="3">
                  <c:v>6.06929E8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26-4E34-A6A5-C05E8742DB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62895032"/>
        <c:axId val="2062898472"/>
        <c:axId val="2062902200"/>
      </c:bar3DChart>
      <c:catAx>
        <c:axId val="206289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62898472"/>
        <c:crosses val="autoZero"/>
        <c:auto val="1"/>
        <c:lblAlgn val="ctr"/>
        <c:lblOffset val="100"/>
        <c:noMultiLvlLbl val="0"/>
      </c:catAx>
      <c:valAx>
        <c:axId val="2062898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62895032"/>
        <c:crosses val="autoZero"/>
        <c:crossBetween val="between"/>
      </c:valAx>
      <c:serAx>
        <c:axId val="2062902200"/>
        <c:scaling>
          <c:orientation val="minMax"/>
        </c:scaling>
        <c:delete val="1"/>
        <c:axPos val="b"/>
        <c:majorTickMark val="none"/>
        <c:minorTickMark val="none"/>
        <c:tickLblPos val="nextTo"/>
        <c:crossAx val="2062898472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9440538274639"/>
          <c:y val="0.750351149870461"/>
          <c:w val="0.176094161662017"/>
          <c:h val="0.0537987387930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Iznos u RSD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Iznos u RSD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132211716289334"/>
                  <c:y val="-0.0642352437370638"/>
                </c:manualLayout>
              </c:layout>
              <c:tx>
                <c:rich>
                  <a:bodyPr/>
                  <a:lstStyle/>
                  <a:p>
                    <a:fld id="{ABAE2476-86D0-400B-AC85-A36D2D8E9E1F}" type="VALUE">
                      <a:rPr lang="en-US" sz="850" baseline="0" dirty="0"/>
                      <a:pPr/>
                      <a:t>[VALUE]</a:t>
                    </a:fld>
                    <a:endParaRPr lang="x-none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8B-4589-BB32-937EEC88AFA1}"/>
                </c:ext>
              </c:extLst>
            </c:dLbl>
            <c:dLbl>
              <c:idx val="1"/>
              <c:layout>
                <c:manualLayout>
                  <c:x val="-0.117732366283372"/>
                  <c:y val="0.05709799443294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8B-4589-BB32-937EEC88AFA1}"/>
                </c:ext>
              </c:extLst>
            </c:dLbl>
            <c:dLbl>
              <c:idx val="2"/>
              <c:layout>
                <c:manualLayout>
                  <c:x val="-0.125100992240605"/>
                  <c:y val="-0.04282349582470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8B-4589-BB32-937EEC88AFA1}"/>
                </c:ext>
              </c:extLst>
            </c:dLbl>
            <c:dLbl>
              <c:idx val="3"/>
              <c:layout>
                <c:manualLayout>
                  <c:x val="-0.0332333733772705"/>
                  <c:y val="0.06423524373706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8B-4589-BB32-937EEC88AF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2014.</c:v>
                </c:pt>
                <c:pt idx="1">
                  <c:v>2015.</c:v>
                </c:pt>
                <c:pt idx="2">
                  <c:v>2016.</c:v>
                </c:pt>
                <c:pt idx="3">
                  <c:v>2017.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4.06857019E8</c:v>
                </c:pt>
                <c:pt idx="1">
                  <c:v>2.213556E8</c:v>
                </c:pt>
                <c:pt idx="2">
                  <c:v>5.66082647E8</c:v>
                </c:pt>
                <c:pt idx="3">
                  <c:v>4.97E8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38B-4589-BB32-937EEC88AF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6902712"/>
        <c:axId val="2096933448"/>
      </c:lineChart>
      <c:catAx>
        <c:axId val="2096902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96933448"/>
        <c:crosses val="autoZero"/>
        <c:auto val="1"/>
        <c:lblAlgn val="ctr"/>
        <c:lblOffset val="100"/>
        <c:noMultiLvlLbl val="0"/>
      </c:catAx>
      <c:valAx>
        <c:axId val="2096933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9690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Broj projekata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projekata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10054593541126"/>
                  <c:y val="-0.04996074512882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32-4217-83A4-F89E7A811DFF}"/>
                </c:ext>
              </c:extLst>
            </c:dLbl>
            <c:dLbl>
              <c:idx val="1"/>
              <c:layout>
                <c:manualLayout>
                  <c:x val="-0.0560198092454366"/>
                  <c:y val="0.06423524373706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32-4217-83A4-F89E7A811DFF}"/>
                </c:ext>
              </c:extLst>
            </c:dLbl>
            <c:dLbl>
              <c:idx val="2"/>
              <c:layout>
                <c:manualLayout>
                  <c:x val="-0.0150494083634208"/>
                  <c:y val="-0.07850974234530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32-4217-83A4-F89E7A811D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2014.</c:v>
                </c:pt>
                <c:pt idx="1">
                  <c:v>2015.</c:v>
                </c:pt>
                <c:pt idx="2">
                  <c:v>2016.</c:v>
                </c:pt>
                <c:pt idx="3">
                  <c:v>2017.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111.0</c:v>
                </c:pt>
                <c:pt idx="1">
                  <c:v>79.0</c:v>
                </c:pt>
                <c:pt idx="2">
                  <c:v>125.0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77-4B2D-9C23-ECCCF98359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7077288"/>
        <c:axId val="2097080680"/>
      </c:lineChart>
      <c:catAx>
        <c:axId val="2097077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97080680"/>
        <c:crosses val="autoZero"/>
        <c:auto val="1"/>
        <c:lblAlgn val="ctr"/>
        <c:lblOffset val="100"/>
        <c:noMultiLvlLbl val="0"/>
      </c:catAx>
      <c:valAx>
        <c:axId val="209708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97077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FEC59-AD15-4263-ACDA-B48F310663AA}" type="datetimeFigureOut">
              <a:rPr lang="x-none" smtClean="0"/>
              <a:t>4/11/17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9CF1E-7655-4E16-B5E6-4CEE2E9AC6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655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CF1E-7655-4E16-B5E6-4CEE2E9AC65B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6331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CF1E-7655-4E16-B5E6-4CEE2E9AC65B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2381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CF1E-7655-4E16-B5E6-4CEE2E9AC65B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693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CF1E-7655-4E16-B5E6-4CEE2E9AC65B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859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CF1E-7655-4E16-B5E6-4CEE2E9AC65B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945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CF1E-7655-4E16-B5E6-4CEE2E9AC65B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690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CF1E-7655-4E16-B5E6-4CEE2E9AC65B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08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CF1E-7655-4E16-B5E6-4CEE2E9AC65B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025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CF1E-7655-4E16-B5E6-4CEE2E9AC65B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9608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CF1E-7655-4E16-B5E6-4CEE2E9AC65B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51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CF1E-7655-4E16-B5E6-4CEE2E9AC65B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34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E4F788-48FA-4312-BDF3-B9B5622706C0}" type="datetimeFigureOut">
              <a:rPr lang="x-none" smtClean="0"/>
              <a:t>4/11/17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339D75-BC56-43BC-BD41-4EB250C8A4B1}" type="slidenum">
              <a:rPr lang="x-none" smtClean="0"/>
              <a:t>‹#›</a:t>
            </a:fld>
            <a:endParaRPr lang="x-non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85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F788-48FA-4312-BDF3-B9B5622706C0}" type="datetimeFigureOut">
              <a:rPr lang="x-none" smtClean="0"/>
              <a:t>4/11/17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9D75-BC56-43BC-BD41-4EB250C8A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213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F788-48FA-4312-BDF3-B9B5622706C0}" type="datetimeFigureOut">
              <a:rPr lang="x-none" smtClean="0"/>
              <a:t>4/11/17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9D75-BC56-43BC-BD41-4EB250C8A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5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F788-48FA-4312-BDF3-B9B5622706C0}" type="datetimeFigureOut">
              <a:rPr lang="x-none" smtClean="0"/>
              <a:t>4/11/17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9D75-BC56-43BC-BD41-4EB250C8A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532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F788-48FA-4312-BDF3-B9B5622706C0}" type="datetimeFigureOut">
              <a:rPr lang="x-none" smtClean="0"/>
              <a:t>4/11/17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9D75-BC56-43BC-BD41-4EB250C8A4B1}" type="slidenum">
              <a:rPr lang="x-none" smtClean="0"/>
              <a:t>‹#›</a:t>
            </a:fld>
            <a:endParaRPr lang="x-non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0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F788-48FA-4312-BDF3-B9B5622706C0}" type="datetimeFigureOut">
              <a:rPr lang="x-none" smtClean="0"/>
              <a:t>4/11/17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9D75-BC56-43BC-BD41-4EB250C8A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981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F788-48FA-4312-BDF3-B9B5622706C0}" type="datetimeFigureOut">
              <a:rPr lang="x-none" smtClean="0"/>
              <a:t>4/11/17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9D75-BC56-43BC-BD41-4EB250C8A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15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F788-48FA-4312-BDF3-B9B5622706C0}" type="datetimeFigureOut">
              <a:rPr lang="x-none" smtClean="0"/>
              <a:t>4/11/17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9D75-BC56-43BC-BD41-4EB250C8A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644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F788-48FA-4312-BDF3-B9B5622706C0}" type="datetimeFigureOut">
              <a:rPr lang="x-none" smtClean="0"/>
              <a:t>4/11/17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9D75-BC56-43BC-BD41-4EB250C8A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46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F788-48FA-4312-BDF3-B9B5622706C0}" type="datetimeFigureOut">
              <a:rPr lang="x-none" smtClean="0"/>
              <a:t>4/11/17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9D75-BC56-43BC-BD41-4EB250C8A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155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F788-48FA-4312-BDF3-B9B5622706C0}" type="datetimeFigureOut">
              <a:rPr lang="x-none" smtClean="0"/>
              <a:t>4/11/17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9D75-BC56-43BC-BD41-4EB250C8A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668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3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CE4F788-48FA-4312-BDF3-B9B5622706C0}" type="datetimeFigureOut">
              <a:rPr lang="x-none" smtClean="0"/>
              <a:t>4/11/17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339D75-BC56-43BC-BD41-4EB250C8A4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870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chart" Target="../charts/chart1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jpeg"/><Relationship Id="rId18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3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03" y="2149764"/>
            <a:ext cx="7513674" cy="4038600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9" y="583005"/>
            <a:ext cx="8126984" cy="12063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328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4" y="223466"/>
            <a:ext cx="11684343" cy="6350000"/>
          </a:xfr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37316"/>
              </p:ext>
            </p:extLst>
          </p:nvPr>
        </p:nvGraphicFramePr>
        <p:xfrm>
          <a:off x="876871" y="1072934"/>
          <a:ext cx="8177519" cy="490173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636074">
                  <a:extLst>
                    <a:ext uri="{9D8B030D-6E8A-4147-A177-3AD203B41FA5}">
                      <a16:colId xmlns="" xmlns:a16="http://schemas.microsoft.com/office/drawing/2014/main" val="2359677186"/>
                    </a:ext>
                  </a:extLst>
                </a:gridCol>
                <a:gridCol w="708289">
                  <a:extLst>
                    <a:ext uri="{9D8B030D-6E8A-4147-A177-3AD203B41FA5}">
                      <a16:colId xmlns="" xmlns:a16="http://schemas.microsoft.com/office/drawing/2014/main" val="3422899980"/>
                    </a:ext>
                  </a:extLst>
                </a:gridCol>
                <a:gridCol w="708289">
                  <a:extLst>
                    <a:ext uri="{9D8B030D-6E8A-4147-A177-3AD203B41FA5}">
                      <a16:colId xmlns="" xmlns:a16="http://schemas.microsoft.com/office/drawing/2014/main" val="453621784"/>
                    </a:ext>
                  </a:extLst>
                </a:gridCol>
                <a:gridCol w="708289">
                  <a:extLst>
                    <a:ext uri="{9D8B030D-6E8A-4147-A177-3AD203B41FA5}">
                      <a16:colId xmlns="" xmlns:a16="http://schemas.microsoft.com/office/drawing/2014/main" val="1248282587"/>
                    </a:ext>
                  </a:extLst>
                </a:gridCol>
                <a:gridCol w="708289">
                  <a:extLst>
                    <a:ext uri="{9D8B030D-6E8A-4147-A177-3AD203B41FA5}">
                      <a16:colId xmlns="" xmlns:a16="http://schemas.microsoft.com/office/drawing/2014/main" val="231595143"/>
                    </a:ext>
                  </a:extLst>
                </a:gridCol>
                <a:gridCol w="708289">
                  <a:extLst>
                    <a:ext uri="{9D8B030D-6E8A-4147-A177-3AD203B41FA5}">
                      <a16:colId xmlns="" xmlns:a16="http://schemas.microsoft.com/office/drawing/2014/main" val="3395222746"/>
                    </a:ext>
                  </a:extLst>
                </a:gridCol>
              </a:tblGrid>
              <a:tr h="173805">
                <a:tc>
                  <a:txBody>
                    <a:bodyPr/>
                    <a:lstStyle/>
                    <a:p>
                      <a:pPr algn="l" fontAlgn="ctr"/>
                      <a:endParaRPr lang="x-none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934" marR="6934" marT="69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934" marR="6934" marT="6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934" marR="6934" marT="6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934" marR="6934" marT="6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934" marR="6934" marT="6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934" marR="6934" marT="6934" marB="0" anchor="b"/>
                </a:tc>
                <a:extLst>
                  <a:ext uri="{0D108BD9-81ED-4DB2-BD59-A6C34878D82A}">
                    <a16:rowId xmlns="" xmlns:a16="http://schemas.microsoft.com/office/drawing/2014/main" val="1196357677"/>
                  </a:ext>
                </a:extLst>
              </a:tr>
              <a:tr h="198634">
                <a:tc gridSpan="6">
                  <a:txBody>
                    <a:bodyPr/>
                    <a:lstStyle/>
                    <a:p>
                      <a:pPr algn="l" fontAlgn="b"/>
                      <a:r>
                        <a:rPr lang="x-none" sz="9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2014.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1411402"/>
                  </a:ext>
                </a:extLst>
              </a:tr>
              <a:tr h="471755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Ničije dete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Vuk Ršumović: Venice - International Critics' Week (svetska premijera / Raro Video Audience Award, FIPRESCI Best Film, Nagrada kritike FEDEORA), Abu Dhabi (Specijalno priznanje za glumu - Denis Murić), Cairo (Najbolji film), MEDEF (Najbolji film), Palm Springs (Nagrada New Voices / New Visions), GoEAST (Najbolji film)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8971342"/>
                  </a:ext>
                </a:extLst>
              </a:tr>
              <a:tr h="173805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Neposlušni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Mina Đukić: Sundance - World Dramatic Competition (svetska premijera), Rotterdam, Goeteborg, Karlovy Vary, Haifa, Sarajevo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1307746"/>
                  </a:ext>
                </a:extLst>
              </a:tr>
              <a:tr h="335685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Spomenik Majklu Džeksonu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Darko Lungulov: Karlovy Vary - East of the West (svetska premijera), Herceg Novi (Grand Prix), Let’s SEE Vienna (Specijalno priznanje žirija), Santa Barbara (Eastern European Film Award), Monte Carlo (Najbolji scenario)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1449109"/>
                  </a:ext>
                </a:extLst>
              </a:tr>
              <a:tr h="173805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Varvari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Ivan Ikić: Raindace, CinEast, Brussels (Cineuropa), Saint Petersburg (Najbolji dugometražni film)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7483836"/>
                  </a:ext>
                </a:extLst>
              </a:tr>
              <a:tr h="173805">
                <a:tc gridSpan="6">
                  <a:txBody>
                    <a:bodyPr/>
                    <a:lstStyle/>
                    <a:p>
                      <a:pPr algn="l" fontAlgn="b"/>
                      <a:r>
                        <a:rPr lang="x-none" sz="9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2015.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3990955"/>
                  </a:ext>
                </a:extLst>
              </a:tr>
              <a:tr h="173805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Pored mene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Stevan Filipović: Pula (Zlatna  Arena), Raindance, Sarajevo (Young Audience Award), FEST (Nagrada  žirija i Nagrada kritike FEDEORA)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5561665"/>
                  </a:ext>
                </a:extLst>
              </a:tr>
              <a:tr h="499389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Flotel Europa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Vladimir Tomić: Berlinale - Forum (svetska premijera / Peace Film Award - Honorable mention, Readers Jury of the Tagesspiegel), Bratislava (Najbolji film), IndieLisboa (Amnesty International, Universities Culturgest), Jihlava (Best Doc Debut or Second Film), Torino (Interfedi - Special mention), Sarajevo (Specijalno priznanje)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1974429"/>
                  </a:ext>
                </a:extLst>
              </a:tr>
              <a:tr h="335685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Panama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Pavle Vučković: Cannes - Oficial Selection Out of Competition (svetska premijera), Cinema City (</a:t>
                      </a:r>
                      <a:r>
                        <a:rPr lang="x-none" sz="9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Najbolj</a:t>
                      </a:r>
                      <a:r>
                        <a:rPr lang="sr-Latn-CS" sz="9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sr-Latn-CS" sz="900" b="0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glumac</a:t>
                      </a:r>
                      <a:r>
                        <a:rPr lang="x-none" sz="9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</a:t>
                      </a:r>
                      <a:r>
                        <a:rPr lang="sr-Latn-CS" sz="9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Niš (Carica Teodora)</a:t>
                      </a:r>
                      <a:r>
                        <a:rPr lang="x-none" sz="9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Molodist, Sarajevo, FEST (Najbolji debitantski film), Warsaw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1709231"/>
                  </a:ext>
                </a:extLst>
              </a:tr>
              <a:tr h="335685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Enklava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sr-Latn-CS" sz="9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Moskva</a:t>
                      </a:r>
                      <a:r>
                        <a:rPr lang="x-none" sz="9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(svetska premijera</a:t>
                      </a:r>
                      <a:r>
                        <a:rPr lang="x-none" sz="9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</a:t>
                      </a:r>
                      <a:r>
                        <a:rPr lang="sr-Latn-CS" sz="9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Montreal,</a:t>
                      </a:r>
                      <a:r>
                        <a:rPr lang="x-none" sz="9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Cairo, Monterey (Nagrada publike), Haifa, Cleveland, Nalchik (Najbolji film), Cinekid, Bengaluru, Moscow (Nagrada publike)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5766594"/>
                  </a:ext>
                </a:extLst>
              </a:tr>
              <a:tr h="173805">
                <a:tc gridSpan="6">
                  <a:txBody>
                    <a:bodyPr/>
                    <a:lstStyle/>
                    <a:p>
                      <a:pPr algn="l" fontAlgn="b"/>
                      <a:r>
                        <a:rPr lang="x-none" sz="9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2016.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5039834"/>
                  </a:ext>
                </a:extLst>
              </a:tr>
              <a:tr h="335685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Vlažnost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Nikola Ljuca: Berlinale - Forum (svetska premijera), Sarajevo, Cinedays (Golden star za najbolji film), FEST (Najbolji film, Najbolji reditelj, Nagrada "Nebojša Djukelić"), Nederland, Vilnius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1218263"/>
                  </a:ext>
                </a:extLst>
              </a:tr>
              <a:tr h="499389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Dobra žena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Mirjana Karanović: Sundance - World Dramatic Competition (svetska premijera), Cairo, Cleveland (Nagrada George Gund III Memorial Central and Eastern European Film Competition), Motovun (Nagrada FIPRESCI), Pula (Zlatna Arena za najbolju manjinsku koprodukciju), Vilnius - New Europe, New Names (Nagrada CICAE), Sarajevo, FEST (Nagrada za najbolju glumicu - Mirjana Karanović, Nagrada "Milutin Čolić")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5700078"/>
                  </a:ext>
                </a:extLst>
              </a:tr>
              <a:tr h="499389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Dnevnik mašinovodje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Miloš Radović: Moscow (svetska premijera / Nagrada publike), Mannheim-Hidelberg (Nagrada publike, Specijalno priznanje Ekumenskog žirija, Nagrada - Preporuka prikazivača), Montreal, Raindance, Stockholm, Warsaw (Nagrada publike - 3. mesto), Sarajevo, Cinedays, Brussels (Grand Prix), Arpa (Najbolji film, Najbolji scenario)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1720849"/>
                  </a:ext>
                </a:extLst>
              </a:tr>
              <a:tr h="173805">
                <a:tc gridSpan="6">
                  <a:txBody>
                    <a:bodyPr/>
                    <a:lstStyle/>
                    <a:p>
                      <a:pPr algn="l" fontAlgn="b"/>
                      <a:r>
                        <a:rPr lang="x-none" sz="9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2017.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0562339"/>
                  </a:ext>
                </a:extLst>
              </a:tr>
              <a:tr h="173805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Rekvijem za gospođu J.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Bojan Vuletić: Berlinale - Panorama Special, Vilnius, Sofia (Nagrada FIPRESCI)</a:t>
                      </a:r>
                    </a:p>
                  </a:txBody>
                  <a:tcPr marL="6934" marR="6934" marT="6934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214619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9690" y="765157"/>
            <a:ext cx="7822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x-non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Učešća podržanih filmova (na konkursima FCS) na festivalima i nagrade (izbor)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10" y="400714"/>
            <a:ext cx="1606590" cy="238478"/>
          </a:xfrm>
          <a:prstGeom prst="rect">
            <a:avLst/>
          </a:prstGeom>
          <a:effectLst/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876871" y="6023954"/>
            <a:ext cx="817751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841" y="1658200"/>
            <a:ext cx="942693" cy="112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2201" y="1658201"/>
            <a:ext cx="942694" cy="1125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841" y="2964794"/>
            <a:ext cx="942694" cy="1125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3786" y="2964794"/>
            <a:ext cx="946829" cy="112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5012" y="4277274"/>
            <a:ext cx="941523" cy="112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2201" y="4297308"/>
            <a:ext cx="938414" cy="1105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80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0" y="267854"/>
            <a:ext cx="11684343" cy="6350000"/>
          </a:xfr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23342"/>
              </p:ext>
            </p:extLst>
          </p:nvPr>
        </p:nvGraphicFramePr>
        <p:xfrm>
          <a:off x="880895" y="1458515"/>
          <a:ext cx="8141303" cy="42970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615543">
                  <a:extLst>
                    <a:ext uri="{9D8B030D-6E8A-4147-A177-3AD203B41FA5}">
                      <a16:colId xmlns="" xmlns:a16="http://schemas.microsoft.com/office/drawing/2014/main" val="1662880876"/>
                    </a:ext>
                  </a:extLst>
                </a:gridCol>
                <a:gridCol w="705152">
                  <a:extLst>
                    <a:ext uri="{9D8B030D-6E8A-4147-A177-3AD203B41FA5}">
                      <a16:colId xmlns="" xmlns:a16="http://schemas.microsoft.com/office/drawing/2014/main" val="3881912566"/>
                    </a:ext>
                  </a:extLst>
                </a:gridCol>
                <a:gridCol w="705152">
                  <a:extLst>
                    <a:ext uri="{9D8B030D-6E8A-4147-A177-3AD203B41FA5}">
                      <a16:colId xmlns="" xmlns:a16="http://schemas.microsoft.com/office/drawing/2014/main" val="3492889051"/>
                    </a:ext>
                  </a:extLst>
                </a:gridCol>
                <a:gridCol w="705152">
                  <a:extLst>
                    <a:ext uri="{9D8B030D-6E8A-4147-A177-3AD203B41FA5}">
                      <a16:colId xmlns="" xmlns:a16="http://schemas.microsoft.com/office/drawing/2014/main" val="3951929717"/>
                    </a:ext>
                  </a:extLst>
                </a:gridCol>
                <a:gridCol w="705152">
                  <a:extLst>
                    <a:ext uri="{9D8B030D-6E8A-4147-A177-3AD203B41FA5}">
                      <a16:colId xmlns="" xmlns:a16="http://schemas.microsoft.com/office/drawing/2014/main" val="1422044220"/>
                    </a:ext>
                  </a:extLst>
                </a:gridCol>
                <a:gridCol w="705152">
                  <a:extLst>
                    <a:ext uri="{9D8B030D-6E8A-4147-A177-3AD203B41FA5}">
                      <a16:colId xmlns="" xmlns:a16="http://schemas.microsoft.com/office/drawing/2014/main" val="258786912"/>
                    </a:ext>
                  </a:extLst>
                </a:gridCol>
              </a:tblGrid>
              <a:tr h="1746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x-none" sz="9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2014.</a:t>
                      </a:r>
                    </a:p>
                  </a:txBody>
                  <a:tcPr marL="8013" marR="8013" marT="801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0365277"/>
                  </a:ext>
                </a:extLst>
              </a:tr>
              <a:tr h="174659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Nikola Ležaić, TILVA ROŠ, Sandens film festival</a:t>
                      </a:r>
                    </a:p>
                  </a:txBody>
                  <a:tcPr marL="8013" marR="8013" marT="801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0254003"/>
                  </a:ext>
                </a:extLst>
              </a:tr>
              <a:tr h="174659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Milan Milosavljević, SKYLINES, Berlinale</a:t>
                      </a:r>
                    </a:p>
                  </a:txBody>
                  <a:tcPr marL="8013" marR="8013" marT="801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6603522"/>
                  </a:ext>
                </a:extLst>
              </a:tr>
              <a:tr h="174659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Gorana Grozdanić, Petar Ristovski, Bukurešt - filmska radionica</a:t>
                      </a:r>
                    </a:p>
                  </a:txBody>
                  <a:tcPr marL="8013" marR="8013" marT="801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8982293"/>
                  </a:ext>
                </a:extLst>
              </a:tr>
              <a:tr h="174659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Momčilo Mrdaković, MAMAROŠ, Minsk - fokus na Srbiju</a:t>
                      </a: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640808388"/>
                  </a:ext>
                </a:extLst>
              </a:tr>
              <a:tr h="174659">
                <a:tc gridSpan="6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Milan Todorović, MAMULA, Fantaspoa - Porto Alegre</a:t>
                      </a:r>
                    </a:p>
                  </a:txBody>
                  <a:tcPr marL="8013" marR="8013" marT="801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0251696"/>
                  </a:ext>
                </a:extLst>
              </a:tr>
              <a:tr h="174659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Milena Džambasović, EAVE radionica - druga sesija u Bolzanu</a:t>
                      </a: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2840126689"/>
                  </a:ext>
                </a:extLst>
              </a:tr>
              <a:tr h="174659">
                <a:tc gridSpan="5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Isidora Marković, Stefan Ivančić i ekipa filma, LETO BEZ MESECA, Cinefondation, Kanski filmski festival</a:t>
                      </a:r>
                    </a:p>
                  </a:txBody>
                  <a:tcPr marL="8013" marR="8013" marT="801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1660270354"/>
                  </a:ext>
                </a:extLst>
              </a:tr>
              <a:tr h="174659">
                <a:tc gridSpan="2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Gorana Jovanović, projekat REKVIJEM ZA LAJLKU, Drama Pitching Lab</a:t>
                      </a:r>
                    </a:p>
                  </a:txBody>
                  <a:tcPr marL="8013" marR="8013" marT="801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1315320464"/>
                  </a:ext>
                </a:extLst>
              </a:tr>
              <a:tr h="174659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Momčilo Mrdaković, MAMAROŠ, Sao Paolo film festival</a:t>
                      </a: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3244552454"/>
                  </a:ext>
                </a:extLst>
              </a:tr>
              <a:tr h="174659">
                <a:tc gridSpan="5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Sarita Matijević, Želimir Žilnik, retrospektiva, Solunski Film Festival</a:t>
                      </a:r>
                    </a:p>
                  </a:txBody>
                  <a:tcPr marL="8013" marR="8013" marT="801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1249567306"/>
                  </a:ext>
                </a:extLst>
              </a:tr>
              <a:tr h="174659">
                <a:tc gridSpan="5">
                  <a:txBody>
                    <a:bodyPr/>
                    <a:lstStyle/>
                    <a:p>
                      <a:pPr algn="l" fontAlgn="b"/>
                      <a:r>
                        <a:rPr lang="x-none" sz="9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2015.</a:t>
                      </a:r>
                    </a:p>
                  </a:txBody>
                  <a:tcPr marL="8013" marR="8013" marT="801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270002467"/>
                  </a:ext>
                </a:extLst>
              </a:tr>
              <a:tr h="174659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Srđan Keča, FLOTEL EUROPA, Berlinale</a:t>
                      </a: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1865240514"/>
                  </a:ext>
                </a:extLst>
              </a:tr>
              <a:tr h="174659">
                <a:tc gridSpan="5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Ekipa filma PANAMA, Kanski Film Festival</a:t>
                      </a:r>
                    </a:p>
                  </a:txBody>
                  <a:tcPr marL="8013" marR="8013" marT="801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935915890"/>
                  </a:ext>
                </a:extLst>
              </a:tr>
              <a:tr h="174659">
                <a:tc gridSpan="5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Momčilo Mrdaković, MAMAROŠ, Filmski festival Peking</a:t>
                      </a:r>
                    </a:p>
                  </a:txBody>
                  <a:tcPr marL="8013" marR="8013" marT="801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796525218"/>
                  </a:ext>
                </a:extLst>
              </a:tr>
              <a:tr h="279863">
                <a:tc gridSpan="5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Goran Radovanović, ENKLAVA, Moskva film </a:t>
                      </a:r>
                      <a:r>
                        <a:rPr lang="x-none" sz="9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festival</a:t>
                      </a:r>
                      <a:endParaRPr lang="sr-Latn-CS" sz="900" b="0" i="0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sr-Latn-CS" sz="9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Želimir Žilnik, Retrospektiva</a:t>
                      </a:r>
                      <a:r>
                        <a:rPr lang="sr-Latn-CS" sz="900" b="0" i="0" u="none" strike="noStrike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LISBONDOCS</a:t>
                      </a:r>
                      <a:endParaRPr lang="x-none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209481180"/>
                  </a:ext>
                </a:extLst>
              </a:tr>
              <a:tr h="174659">
                <a:tc gridSpan="5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ABDUL I HAMZA, FID Marsej</a:t>
                      </a:r>
                    </a:p>
                  </a:txBody>
                  <a:tcPr marL="8013" marR="8013" marT="801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4138283574"/>
                  </a:ext>
                </a:extLst>
              </a:tr>
              <a:tr h="174659">
                <a:tc gridSpan="5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Dragan Bjelogrlić, MONTEVIDEO, VIDIMO SE, Skip City festival u Japanu</a:t>
                      </a:r>
                    </a:p>
                  </a:txBody>
                  <a:tcPr marL="8013" marR="8013" marT="801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1249058686"/>
                  </a:ext>
                </a:extLst>
              </a:tr>
              <a:tr h="174659">
                <a:tc gridSpan="5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DOK SU ONI LETELI NA MESEC, Festival Hollyshorts - Los Anđeles</a:t>
                      </a:r>
                    </a:p>
                  </a:txBody>
                  <a:tcPr marL="8013" marR="8013" marT="801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274728368"/>
                  </a:ext>
                </a:extLst>
              </a:tr>
              <a:tr h="174659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it-IT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Scenarista Ivan Knežević, učešće u radionici Torino film Lab</a:t>
                      </a: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846255964"/>
                  </a:ext>
                </a:extLst>
              </a:tr>
              <a:tr h="174659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Vladimir Vasiljević, učešće u EAVE radionici</a:t>
                      </a: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2176614300"/>
                  </a:ext>
                </a:extLst>
              </a:tr>
              <a:tr h="174659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nn-NO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AMANET, Montreal film festival</a:t>
                      </a: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3342466215"/>
                  </a:ext>
                </a:extLst>
              </a:tr>
              <a:tr h="174659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Ekipa filma ABDUL i HAMZA, festivali Jihlava, Cottbus, Filmscoolfest i Torino</a:t>
                      </a: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1188651842"/>
                  </a:ext>
                </a:extLst>
              </a:tr>
              <a:tr h="174659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Ekipa kratkometražnog filma NAŠE TELO, dodela Nagrade EFA u Berlinu</a:t>
                      </a: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13" marR="8013" marT="8013" marB="0" anchor="b"/>
                </a:tc>
                <a:extLst>
                  <a:ext uri="{0D108BD9-81ED-4DB2-BD59-A6C34878D82A}">
                    <a16:rowId xmlns="" xmlns:a16="http://schemas.microsoft.com/office/drawing/2014/main" val="34193113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80509" y="1115777"/>
            <a:ext cx="7822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x-non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Podrška filmovima / autorima za učešće na inostranim festivalima i radionicama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10" y="400714"/>
            <a:ext cx="1606590" cy="238478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880895" y="5427493"/>
            <a:ext cx="81413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360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0" y="267854"/>
            <a:ext cx="11684343" cy="6350000"/>
          </a:xfr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03015"/>
              </p:ext>
            </p:extLst>
          </p:nvPr>
        </p:nvGraphicFramePr>
        <p:xfrm>
          <a:off x="878704" y="809231"/>
          <a:ext cx="8050105" cy="526724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050105">
                  <a:extLst>
                    <a:ext uri="{9D8B030D-6E8A-4147-A177-3AD203B41FA5}">
                      <a16:colId xmlns="" xmlns:a16="http://schemas.microsoft.com/office/drawing/2014/main" val="1224037935"/>
                    </a:ext>
                  </a:extLst>
                </a:gridCol>
              </a:tblGrid>
              <a:tr h="109151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2016.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2660244492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DUBINA DVA, Berlinale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3862931399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VLAŽNOST, Berlinale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1351808088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DOBRA ŽENA, Sandens films festival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470036703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Predrag Bambić, učešće na Međunarodnom samitu dir. fotografije u Los Anđelesu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3951632328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Goran Paskaljević, retrospektiva u Beču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2497467599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Srdjan Šarenac, projekat POSLE KRAJA SVETA, Dok Lajpcig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3274540232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pl-PL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Jovana Nikolić, Dok Lajpcig - SEED project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411393091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Biljana Tutorov, BIRDLESS, Dok Lajpcig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133098499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Amanet, SEE film festival - Pariz, Berlin, Ninbou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2374889327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Lazar Ristovski, DNEVNIK MAŠINOVOĐE, Moskva film festival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3153145801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Srdjan Šarenac, projekat POSLE KRAJA SVETA, Independent Film Week Forum New York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609653249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Projekat NANUK SA MESECA, Toronto film festival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4099716540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VETAR, Torino film festival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3257180169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Srdjan Šarenac, projekat POSLE KRAJA SVETA, Lisbon Docs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2982404248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Tatjana Žeželj, PANAMA, Busan Film Festival 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1826071853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it-IT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SVI SEVERNI GRADOVI, Lokarno film festival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1721720376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Mladen Kovačević, ZID SMRTI I TAKO TO, Filmski festival u Nionu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2463824673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it-IT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Vuk Ršumović, Torino Film Lab radionica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1721468552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MINOTAUR, Roterdam film festival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1820061483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ČETIRI PASOŠA, Festival Film the World - Berlin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3708441852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Glumac Vladimir Gvojić, GRAD, San Sebastian film festival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419066730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Ana Sremac, Moskovski filmski festival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1972172734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Jovana Nikolić, Mila Turajlić, Vanja Kovačević, radionica Erih Pomer Institut - Berlin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111063726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Jovana Nikolić, IDFA - predstavljanje Dok Srbije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3122628891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Jelena Gavrilović, Berlinale Talent Campus 2016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3330429845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 Lukač, NAJVAŽNIJI DEČKO NA SVETU, IDFA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3823726454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pl-PL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Jovana Karaulić, učešće na Media danu u Zagrebu 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2200870542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Marković Tijana, Lisbon Docs training program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1865063299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Ivan Stojković, radionica Erih Pomer Institut - Ženeva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553362679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it-IT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Maja Suša, Radionica ICO Developing Motovun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1241265251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LJ. Luković, M. Popović, Radionica za film TEEP Bukurešt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779542348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DNEVNIK MAŠINOVOĐE, Montreal film festival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507183274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TRANZICIJA, Lokarno film festival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1077725391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Dušan Babić, RUKUJ MNOME LEPO, Pogradec Balkan film Food Festival 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978600305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pl-PL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Projekat GEJMERI, koprodukcijski market u Galveju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2379782184"/>
                  </a:ext>
                </a:extLst>
              </a:tr>
              <a:tr h="10915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Vuk Ršumović, radionica Script and Pitch TFL Brinjogan</a:t>
                      </a:r>
                    </a:p>
                  </a:txBody>
                  <a:tcPr marL="5198" marR="5198" marT="5198" marB="0" anchor="b"/>
                </a:tc>
                <a:extLst>
                  <a:ext uri="{0D108BD9-81ED-4DB2-BD59-A6C34878D82A}">
                    <a16:rowId xmlns="" xmlns:a16="http://schemas.microsoft.com/office/drawing/2014/main" val="123783768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10" y="400714"/>
            <a:ext cx="1606590" cy="238478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878704" y="6121607"/>
            <a:ext cx="805010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16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8" y="267854"/>
            <a:ext cx="11684343" cy="6350000"/>
          </a:xfr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1139"/>
              </p:ext>
            </p:extLst>
          </p:nvPr>
        </p:nvGraphicFramePr>
        <p:xfrm>
          <a:off x="872693" y="1729343"/>
          <a:ext cx="8839200" cy="268414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486400">
                  <a:extLst>
                    <a:ext uri="{9D8B030D-6E8A-4147-A177-3AD203B41FA5}">
                      <a16:colId xmlns="" xmlns:a16="http://schemas.microsoft.com/office/drawing/2014/main" val="984078894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1385767676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11237168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315735548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161932839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344392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pl-PL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REKVIJEM ZA GOSPOĐU J., Berlinale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435212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Jovana Nikolić, Berlinale Talent Campus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92399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Predrag Azdejković, dodela TEDDY nagrada, Berlinale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208247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Jasmina Petković, Rotterdam Film Festival - Art House Cinema Meeting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368722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Vasilija Kokotović, SPORAZUM, Londonski filmski festival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233755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Nadja Lapčević, Festival dokumentarnog filma u Solunu - trening program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931144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Kosta Ristić, radionica Werner Hercog na Kubi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27473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Maja Popović, EAVE radionica u Luksemburgu, prva sesija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20231138"/>
                  </a:ext>
                </a:extLst>
              </a:tr>
              <a:tr h="200025">
                <a:tc gridSpan="5"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Sarita Matijević, Želimir Žilnik, retrospektiva, Anthology Film Archive Njujork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62637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Jelena Milunović, DALJINE SU SAVLADANE, Festival animacije Mostra u Lisabonu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562791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DUBINA DVA, Festival First Light, Njujork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225321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Dušan Babić, RUKUJ MNOME LEPO, Pogradec Balkan film Food Festival </a:t>
                      </a:r>
                      <a:endParaRPr lang="sr-Latn-CS" sz="900" b="0" i="0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sr-Latn-CS" sz="900" b="0" i="0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834797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10" y="400714"/>
            <a:ext cx="1606590" cy="238478"/>
          </a:xfrm>
          <a:prstGeom prst="rect">
            <a:avLst/>
          </a:prstGeom>
          <a:effectLst/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>
            <a:off x="872693" y="4381585"/>
            <a:ext cx="8839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40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0" y="267854"/>
            <a:ext cx="11684343" cy="6350000"/>
          </a:xfr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10" y="400714"/>
            <a:ext cx="1606590" cy="238478"/>
          </a:xfrm>
          <a:prstGeom prst="rect">
            <a:avLst/>
          </a:prstGeom>
          <a:effectLst/>
        </p:spPr>
      </p:pic>
      <p:sp>
        <p:nvSpPr>
          <p:cNvPr id="5" name="Rectangle 4"/>
          <p:cNvSpPr/>
          <p:nvPr/>
        </p:nvSpPr>
        <p:spPr>
          <a:xfrm>
            <a:off x="1029811" y="3442854"/>
            <a:ext cx="892205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FILMSKI CENTAR SRBIJE </a:t>
            </a:r>
          </a:p>
          <a:p>
            <a:endParaRPr lang="x-none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x-none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Presek </a:t>
            </a:r>
            <a:r>
              <a:rPr lang="x-none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2014-2016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x-none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x-none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x-none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x-none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0" y="267854"/>
            <a:ext cx="11684343" cy="6350000"/>
          </a:xfrm>
          <a:noFill/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41122141"/>
              </p:ext>
            </p:extLst>
          </p:nvPr>
        </p:nvGraphicFramePr>
        <p:xfrm>
          <a:off x="3142107" y="1933968"/>
          <a:ext cx="5054966" cy="395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173278"/>
              </p:ext>
            </p:extLst>
          </p:nvPr>
        </p:nvGraphicFramePr>
        <p:xfrm>
          <a:off x="862457" y="1533296"/>
          <a:ext cx="4559301" cy="78867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03363">
                  <a:extLst>
                    <a:ext uri="{9D8B030D-6E8A-4147-A177-3AD203B41FA5}">
                      <a16:colId xmlns="" xmlns:a16="http://schemas.microsoft.com/office/drawing/2014/main" val="2981273838"/>
                    </a:ext>
                  </a:extLst>
                </a:gridCol>
                <a:gridCol w="1169946">
                  <a:extLst>
                    <a:ext uri="{9D8B030D-6E8A-4147-A177-3AD203B41FA5}">
                      <a16:colId xmlns="" xmlns:a16="http://schemas.microsoft.com/office/drawing/2014/main" val="3092475335"/>
                    </a:ext>
                  </a:extLst>
                </a:gridCol>
                <a:gridCol w="1131899">
                  <a:extLst>
                    <a:ext uri="{9D8B030D-6E8A-4147-A177-3AD203B41FA5}">
                      <a16:colId xmlns="" xmlns:a16="http://schemas.microsoft.com/office/drawing/2014/main" val="2631185623"/>
                    </a:ext>
                  </a:extLst>
                </a:gridCol>
                <a:gridCol w="1154093">
                  <a:extLst>
                    <a:ext uri="{9D8B030D-6E8A-4147-A177-3AD203B41FA5}">
                      <a16:colId xmlns="" xmlns:a16="http://schemas.microsoft.com/office/drawing/2014/main" val="64465745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2014. godina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2015. godina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2016. godina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2017. godina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01462599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361.242.500,00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293.456.850,90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598.232.262,60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606.929.000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6506044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67402" y="1225519"/>
            <a:ext cx="2768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Ukupni budžeti po godinama</a:t>
            </a:r>
            <a:endParaRPr 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10" y="400714"/>
            <a:ext cx="1606590" cy="238478"/>
          </a:xfrm>
          <a:prstGeom prst="rect">
            <a:avLst/>
          </a:prstGeom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862457" y="2375234"/>
            <a:ext cx="455930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20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9" y="258618"/>
            <a:ext cx="11684343" cy="6350000"/>
          </a:xfr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1888"/>
              </p:ext>
            </p:extLst>
          </p:nvPr>
        </p:nvGraphicFramePr>
        <p:xfrm>
          <a:off x="867927" y="834702"/>
          <a:ext cx="9872661" cy="379971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302627">
                  <a:extLst>
                    <a:ext uri="{9D8B030D-6E8A-4147-A177-3AD203B41FA5}">
                      <a16:colId xmlns="" xmlns:a16="http://schemas.microsoft.com/office/drawing/2014/main" val="2288007317"/>
                    </a:ext>
                  </a:extLst>
                </a:gridCol>
                <a:gridCol w="824825">
                  <a:extLst>
                    <a:ext uri="{9D8B030D-6E8A-4147-A177-3AD203B41FA5}">
                      <a16:colId xmlns="" xmlns:a16="http://schemas.microsoft.com/office/drawing/2014/main" val="2860980566"/>
                    </a:ext>
                  </a:extLst>
                </a:gridCol>
                <a:gridCol w="1012054">
                  <a:extLst>
                    <a:ext uri="{9D8B030D-6E8A-4147-A177-3AD203B41FA5}">
                      <a16:colId xmlns="" xmlns:a16="http://schemas.microsoft.com/office/drawing/2014/main" val="4017984482"/>
                    </a:ext>
                  </a:extLst>
                </a:gridCol>
                <a:gridCol w="816746">
                  <a:extLst>
                    <a:ext uri="{9D8B030D-6E8A-4147-A177-3AD203B41FA5}">
                      <a16:colId xmlns="" xmlns:a16="http://schemas.microsoft.com/office/drawing/2014/main" val="303985795"/>
                    </a:ext>
                  </a:extLst>
                </a:gridCol>
                <a:gridCol w="1065320">
                  <a:extLst>
                    <a:ext uri="{9D8B030D-6E8A-4147-A177-3AD203B41FA5}">
                      <a16:colId xmlns="" xmlns:a16="http://schemas.microsoft.com/office/drawing/2014/main" val="392356194"/>
                    </a:ext>
                  </a:extLst>
                </a:gridCol>
                <a:gridCol w="807868">
                  <a:extLst>
                    <a:ext uri="{9D8B030D-6E8A-4147-A177-3AD203B41FA5}">
                      <a16:colId xmlns="" xmlns:a16="http://schemas.microsoft.com/office/drawing/2014/main" val="3404350504"/>
                    </a:ext>
                  </a:extLst>
                </a:gridCol>
                <a:gridCol w="1127464">
                  <a:extLst>
                    <a:ext uri="{9D8B030D-6E8A-4147-A177-3AD203B41FA5}">
                      <a16:colId xmlns="" xmlns:a16="http://schemas.microsoft.com/office/drawing/2014/main" val="2833668887"/>
                    </a:ext>
                  </a:extLst>
                </a:gridCol>
                <a:gridCol w="763480">
                  <a:extLst>
                    <a:ext uri="{9D8B030D-6E8A-4147-A177-3AD203B41FA5}">
                      <a16:colId xmlns="" xmlns:a16="http://schemas.microsoft.com/office/drawing/2014/main" val="4145570378"/>
                    </a:ext>
                  </a:extLst>
                </a:gridCol>
                <a:gridCol w="1152277">
                  <a:extLst>
                    <a:ext uri="{9D8B030D-6E8A-4147-A177-3AD203B41FA5}">
                      <a16:colId xmlns="" xmlns:a16="http://schemas.microsoft.com/office/drawing/2014/main" val="2064671735"/>
                    </a:ext>
                  </a:extLst>
                </a:gridCol>
              </a:tblGrid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</a:t>
                      </a:r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x-none" sz="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</a:t>
                      </a:r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x-none" sz="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</a:t>
                      </a:r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x-none" sz="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</a:t>
                      </a:r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x-none" sz="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953" marR="8953" marT="8953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5838587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Kategorija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Broj 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Iznos u RSD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Broj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Iznos u RSD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Broj 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Iznos u RSD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Broj 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Iznos u RSD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2304598378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Dugometražni igrani film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185.800.000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372.000.000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1631967323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Dugometražni dokumentarni film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19.600.000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55.842.647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1249860622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Završetak filma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52.619.000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3237747921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Kratkometražni dokumentarni film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3.400.000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7.200.000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5.040.000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2206090816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Kratkometražni igrani film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5.500.000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69230463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Eksperimentalni film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3570161545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Animirani film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18.300.000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3.055.600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410501935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Razvoj projekata dugometražnog filma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3.248.000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18.300.000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2657978422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Razvoj scenarija dugometražnog filma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2.088.000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4.200.000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1227093710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Manjinske koprodukcije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1789383400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Završni studentski film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4.800.000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946783481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Stimulacija kvaliteta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2478314066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Stimulacija gledanosti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12.291.878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1352403287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Stimulacija distribucije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8.181.250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622350268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Stimulacija bioskopa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6.893.095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2468403865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digitalizacija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3.435.796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2309786264"/>
                  </a:ext>
                </a:extLst>
              </a:tr>
              <a:tr h="18802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Produkcija filma sa temom I sv. rat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50.000.000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349770872"/>
                  </a:ext>
                </a:extLst>
              </a:tr>
              <a:tr h="227301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UKUPNO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406.857.019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221.355.600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566.082.647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8953" marR="8953" marT="89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497.000.000</a:t>
                      </a:r>
                    </a:p>
                  </a:txBody>
                  <a:tcPr marL="8953" marR="8953" marT="8953" marB="0" anchor="b"/>
                </a:tc>
                <a:extLst>
                  <a:ext uri="{0D108BD9-81ED-4DB2-BD59-A6C34878D82A}">
                    <a16:rowId xmlns="" xmlns:a16="http://schemas.microsoft.com/office/drawing/2014/main" val="2239682211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66810189"/>
              </p:ext>
            </p:extLst>
          </p:nvPr>
        </p:nvGraphicFramePr>
        <p:xfrm>
          <a:off x="2172519" y="4722923"/>
          <a:ext cx="3447047" cy="177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519851739"/>
              </p:ext>
            </p:extLst>
          </p:nvPr>
        </p:nvGraphicFramePr>
        <p:xfrm>
          <a:off x="6514043" y="4714043"/>
          <a:ext cx="3267969" cy="177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15678" y="526925"/>
            <a:ext cx="2225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Konkursi 2014 </a:t>
            </a:r>
            <a:r>
              <a:rPr lang="x-non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2017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10" y="400714"/>
            <a:ext cx="1606590" cy="238478"/>
          </a:xfrm>
          <a:prstGeom prst="rect">
            <a:avLst/>
          </a:prstGeom>
          <a:effectLst/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867927" y="4687409"/>
            <a:ext cx="9872661" cy="88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23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9" y="262038"/>
            <a:ext cx="11684343" cy="6350000"/>
          </a:xfr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59639" y="981857"/>
            <a:ext cx="4139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Akta doneta u FCS-u od kraja 2015. do sada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667640"/>
              </p:ext>
            </p:extLst>
          </p:nvPr>
        </p:nvGraphicFramePr>
        <p:xfrm>
          <a:off x="866171" y="1307390"/>
          <a:ext cx="7692319" cy="405413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32731">
                  <a:extLst>
                    <a:ext uri="{9D8B030D-6E8A-4147-A177-3AD203B41FA5}">
                      <a16:colId xmlns="" xmlns:a16="http://schemas.microsoft.com/office/drawing/2014/main" val="3630243590"/>
                    </a:ext>
                  </a:extLst>
                </a:gridCol>
                <a:gridCol w="7359588">
                  <a:extLst>
                    <a:ext uri="{9D8B030D-6E8A-4147-A177-3AD203B41FA5}">
                      <a16:colId xmlns="" xmlns:a16="http://schemas.microsoft.com/office/drawing/2014/main" val="1939545565"/>
                    </a:ext>
                  </a:extLst>
                </a:gridCol>
              </a:tblGrid>
              <a:tr h="16485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Pravilnik o evidentiranju prisustva na poslu zaposlenih u FCS-u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4229884005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Pravilnik o naknadi troškova za vreme službenog putovanja zaposlenih u FCs-u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1316203440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Pravilnik o odsustvima zaposlenih u FCS-u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2184815043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Pravilnik o dopunama pravilnika o organizaciji i sistematizaciji poslova u FCS-u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3735696029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Odluka o naknadi troškova prevoza za dolazak i odlazak sa rada, visini i načinu isplate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1851002823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Odluka o određivanju lica ovlašćenog za prijem informacije i vođenje postupka u vezi sa uzbunjivanjem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134456363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Odluka o osnivanju Deska MEDIA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3037446514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Protokol o poslovnoj saradnji FCS i DokSrbija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672838571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Odluka o visini naknade članovima komisija koje obrazuje FCS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3071383237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Uputstvo za dobitnike sredstava po osnovu konkursa raspisanih od strane FCS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39489246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Pravilnik o obrazovanju, stručnom osposobljavanju i usavršavanju zaposlenih u FCS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682744238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Uputstvo za vršenje popisa imovine i sredstava i sačinjavanje izveštaja o popisu i popisni elaborat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2725022749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Odluka o organizaciji i sprovođenju popisa imovine i obaveza FCS za 2016. godinu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411108119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Odluka o formiranju projektnog tima MEDIA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3521522439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Odluka o obrazovanju savetodavne komisije  za sprovođenje analize projekata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1578480533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Odluka o visini naknade članova komisije za pravdanje sredstava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1138778472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Odluka o visini naknade supervizora produkcije za igrane filmove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3862611726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Odluka o visini naknade supervizora produkcije za dokumentarne filmove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218039239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Uputstvo za registraciju založnog prava na novčanim sredstvima koja se nalaze na računima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2724494101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Pravilnik o organizaciji budžetskog računovodstva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591931183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Pravilnik o postupku sticanja i raspodele sopstvenih prihoda FCS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3751976518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Pravilnik o vođenju personalnih dosijea zaposlenih u FCS-u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2589847333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Pravilnik o dodeli nagrade ”Nebojša Popović”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3167393616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Popis pečata i štambilja FCS – Odluka o korišćenju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2477217930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Odluka – lica ovlašćena za prijem, otvaranja pošte i zavođenje dokumentacije u Delovodnu knjigu FCS-a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554762484"/>
                  </a:ext>
                </a:extLst>
              </a:tr>
              <a:tr h="149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Ugovor između FCS-a i Eurodoc-a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386675535"/>
                  </a:ext>
                </a:extLst>
              </a:tr>
              <a:tr h="1564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 marL="7110" marR="7110" marT="71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Sporazum o saradnji između FCS-a RTS-a</a:t>
                      </a:r>
                    </a:p>
                  </a:txBody>
                  <a:tcPr marL="7110" marR="7110" marT="7110" marB="0" anchor="ctr"/>
                </a:tc>
                <a:extLst>
                  <a:ext uri="{0D108BD9-81ED-4DB2-BD59-A6C34878D82A}">
                    <a16:rowId xmlns="" xmlns:a16="http://schemas.microsoft.com/office/drawing/2014/main" val="852688279"/>
                  </a:ext>
                </a:extLst>
              </a:tr>
            </a:tbl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10" y="400714"/>
            <a:ext cx="1606590" cy="238478"/>
          </a:xfrm>
          <a:prstGeom prst="rect">
            <a:avLst/>
          </a:prstGeom>
          <a:effectLst/>
        </p:spPr>
      </p:pic>
      <p:cxnSp>
        <p:nvCxnSpPr>
          <p:cNvPr id="38" name="Straight Connector 37"/>
          <p:cNvCxnSpPr>
            <a:cxnSpLocks/>
          </p:cNvCxnSpPr>
          <p:nvPr/>
        </p:nvCxnSpPr>
        <p:spPr>
          <a:xfrm>
            <a:off x="866171" y="5411396"/>
            <a:ext cx="769231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96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6" y="267854"/>
            <a:ext cx="11684343" cy="6350000"/>
          </a:xfr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40824"/>
              </p:ext>
            </p:extLst>
          </p:nvPr>
        </p:nvGraphicFramePr>
        <p:xfrm>
          <a:off x="873892" y="1078974"/>
          <a:ext cx="9872663" cy="442570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052797">
                  <a:extLst>
                    <a:ext uri="{9D8B030D-6E8A-4147-A177-3AD203B41FA5}">
                      <a16:colId xmlns="" xmlns:a16="http://schemas.microsoft.com/office/drawing/2014/main" val="595448351"/>
                    </a:ext>
                  </a:extLst>
                </a:gridCol>
                <a:gridCol w="1459532">
                  <a:extLst>
                    <a:ext uri="{9D8B030D-6E8A-4147-A177-3AD203B41FA5}">
                      <a16:colId xmlns="" xmlns:a16="http://schemas.microsoft.com/office/drawing/2014/main" val="791560373"/>
                    </a:ext>
                  </a:extLst>
                </a:gridCol>
                <a:gridCol w="3360334">
                  <a:extLst>
                    <a:ext uri="{9D8B030D-6E8A-4147-A177-3AD203B41FA5}">
                      <a16:colId xmlns="" xmlns:a16="http://schemas.microsoft.com/office/drawing/2014/main" val="3415706398"/>
                    </a:ext>
                  </a:extLst>
                </a:gridCol>
              </a:tblGrid>
              <a:tr h="28098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Objavljene knjige u periodu od 2014. do 2016. godine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2287779176"/>
                  </a:ext>
                </a:extLst>
              </a:tr>
              <a:tr h="14110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2014. godina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2618942125"/>
                  </a:ext>
                </a:extLst>
              </a:tr>
              <a:tr h="14110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158987485"/>
                  </a:ext>
                </a:extLst>
              </a:tr>
              <a:tr h="147821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Naziv knjige: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Autor/i: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Napomene: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4096650691"/>
                  </a:ext>
                </a:extLst>
              </a:tr>
              <a:tr h="167979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SVETI FASBINDER - QUEER (M) UČITELJ-I (M) UČENIK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Milan Pribišić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986674723"/>
                  </a:ext>
                </a:extLst>
              </a:tr>
              <a:tr h="167979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KAO NA FILMU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Dušica Žegarac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3047572798"/>
                  </a:ext>
                </a:extLst>
              </a:tr>
              <a:tr h="167979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GLUMA U HOLIVUDSKOM MJUZIKLU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Jelena Radenović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3685012560"/>
                  </a:ext>
                </a:extLst>
              </a:tr>
              <a:tr h="167979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DIJALOG SA EKRANOM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Jurij Lotman, Jurij Civjan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Nagrada za najbolji prevod godine koju dodeljuje Udruženje prevodilaca Srbije </a:t>
                      </a:r>
                    </a:p>
                  </a:txBody>
                  <a:tcPr marL="6719" marR="6719" marT="6719" marB="0"/>
                </a:tc>
                <a:extLst>
                  <a:ext uri="{0D108BD9-81ED-4DB2-BD59-A6C34878D82A}">
                    <a16:rowId xmlns="" xmlns:a16="http://schemas.microsoft.com/office/drawing/2014/main" val="86008260"/>
                  </a:ext>
                </a:extLst>
              </a:tr>
              <a:tr h="167979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JEŽI SKOLIMOVSKI FILMOVI JEDNOG NEKONFORMISTE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Eva Mazjerska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Izdavanje knjige je finansirala Ambasada Republike Poljske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2475934442"/>
                  </a:ext>
                </a:extLst>
              </a:tr>
              <a:tr h="174698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548684304"/>
                  </a:ext>
                </a:extLst>
              </a:tr>
              <a:tr h="14110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2015. godina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800892167"/>
                  </a:ext>
                </a:extLst>
              </a:tr>
              <a:tr h="14110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2663010328"/>
                  </a:ext>
                </a:extLst>
              </a:tr>
              <a:tr h="147821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Naziv knjige: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Autor/i: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1689314551"/>
                  </a:ext>
                </a:extLst>
              </a:tr>
              <a:tr h="14110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DŽEJMS DŽOJS I FILM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Nikola Lorencin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2623736886"/>
                  </a:ext>
                </a:extLst>
              </a:tr>
              <a:tr h="14110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IZGUBLJENI SVETOVI SRPSKOG FILMA FANTASTIKE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Jovan Ristić/Dragan Jovićević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2504629272"/>
                  </a:ext>
                </a:extLst>
              </a:tr>
              <a:tr h="14110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PARODIJA U POSTMODERNOM FILMU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Saša Markuš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3207325320"/>
                  </a:ext>
                </a:extLst>
              </a:tr>
              <a:tr h="147821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2587265347"/>
                  </a:ext>
                </a:extLst>
              </a:tr>
              <a:tr h="14110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2016. godina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1382246022"/>
                  </a:ext>
                </a:extLst>
              </a:tr>
              <a:tr h="14110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2658584054"/>
                  </a:ext>
                </a:extLst>
              </a:tr>
              <a:tr h="147821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Naziv knjige: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Autor/i: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Napomene: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1052670581"/>
                  </a:ext>
                </a:extLst>
              </a:tr>
              <a:tr h="14110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NACIONALNA KLASA - IGRANI FILMOVI GORANA MARKOVIĆA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Priredila Maja Medić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Dvojezično izdanje: srpsko - englesko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2534404172"/>
                  </a:ext>
                </a:extLst>
              </a:tr>
              <a:tr h="14110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NARATIVNI PROSTOR FILMA KAO SLIKA AFEKTA - Filmovi Larsa fon Trira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Vesna Dinić Miljković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815627381"/>
                  </a:ext>
                </a:extLst>
              </a:tr>
              <a:tr h="14110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TRANSNACIONALNI PRAVCI FIGURACIJE Novi filmski pokreti u Zapadnoj Nemačkoj i Jugoslaviji (1962 - 1982)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Nevenka Stanković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2583263819"/>
                  </a:ext>
                </a:extLst>
              </a:tr>
              <a:tr h="14110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GOTOVO ZABORAVLJENA ISTORIJA Sećanja na rane dane jugoslovenskog filma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Predrag Delibašić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sng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2214899689"/>
                  </a:ext>
                </a:extLst>
              </a:tr>
              <a:tr h="147821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IZMEĐU ZABAVE I PROPAGANDE - strani film u beogradskim bioskopima od novembra 1944. do kraja 1955. godine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Milan Dević</a:t>
                      </a:r>
                    </a:p>
                  </a:txBody>
                  <a:tcPr marL="6719" marR="6719" marT="6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19" marR="6719" marT="6719" marB="0" anchor="b"/>
                </a:tc>
                <a:extLst>
                  <a:ext uri="{0D108BD9-81ED-4DB2-BD59-A6C34878D82A}">
                    <a16:rowId xmlns="" xmlns:a16="http://schemas.microsoft.com/office/drawing/2014/main" val="122574564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75590" y="771197"/>
            <a:ext cx="3047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Izdavaštvo 2014 - 2016. godine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10" y="400714"/>
            <a:ext cx="1606590" cy="238478"/>
          </a:xfrm>
          <a:prstGeom prst="rect">
            <a:avLst/>
          </a:prstGeom>
          <a:effectLst/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873892" y="5553439"/>
            <a:ext cx="987266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2" y="5733738"/>
            <a:ext cx="690253" cy="796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19" y="5733737"/>
            <a:ext cx="720000" cy="79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75" y="5733737"/>
            <a:ext cx="720000" cy="79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21" y="5736891"/>
            <a:ext cx="720000" cy="797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73" y="5736891"/>
            <a:ext cx="720000" cy="793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99" y="5736892"/>
            <a:ext cx="720000" cy="788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65" y="5733738"/>
            <a:ext cx="704934" cy="79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25" y="5738813"/>
            <a:ext cx="720000" cy="79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879" y="5729898"/>
            <a:ext cx="720000" cy="79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85" y="5736893"/>
            <a:ext cx="720000" cy="79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555" y="5738813"/>
            <a:ext cx="720000" cy="791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79" y="5733807"/>
            <a:ext cx="695898" cy="801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447" y="5736891"/>
            <a:ext cx="720000" cy="798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79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0" y="267854"/>
            <a:ext cx="11684343" cy="6350000"/>
          </a:xfr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823142"/>
              </p:ext>
            </p:extLst>
          </p:nvPr>
        </p:nvGraphicFramePr>
        <p:xfrm>
          <a:off x="873387" y="1437349"/>
          <a:ext cx="5975596" cy="336167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631875">
                  <a:extLst>
                    <a:ext uri="{9D8B030D-6E8A-4147-A177-3AD203B41FA5}">
                      <a16:colId xmlns="" xmlns:a16="http://schemas.microsoft.com/office/drawing/2014/main" val="2110091612"/>
                    </a:ext>
                  </a:extLst>
                </a:gridCol>
                <a:gridCol w="2272214">
                  <a:extLst>
                    <a:ext uri="{9D8B030D-6E8A-4147-A177-3AD203B41FA5}">
                      <a16:colId xmlns="" xmlns:a16="http://schemas.microsoft.com/office/drawing/2014/main" val="4059511590"/>
                    </a:ext>
                  </a:extLst>
                </a:gridCol>
                <a:gridCol w="1071507">
                  <a:extLst>
                    <a:ext uri="{9D8B030D-6E8A-4147-A177-3AD203B41FA5}">
                      <a16:colId xmlns="" xmlns:a16="http://schemas.microsoft.com/office/drawing/2014/main" val="1138076051"/>
                    </a:ext>
                  </a:extLst>
                </a:gridCol>
              </a:tblGrid>
              <a:tr h="151753">
                <a:tc>
                  <a:txBody>
                    <a:bodyPr/>
                    <a:lstStyle/>
                    <a:p>
                      <a:pPr algn="l" fontAlgn="ctr"/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712576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Naziv konkursa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Podr</a:t>
                      </a:r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žani projekti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Iznos u EUR</a:t>
                      </a:r>
                      <a:endParaRPr lang="x-none" sz="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635448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Razvoj pojedinačnih projekata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Zlogonje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125815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Korisnici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445379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273622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Čuvari formule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50.000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115685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Dosije Labudović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276118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TV program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Praise of Nothing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50.000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047555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Filmski festivali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Festival evropskog filma Palić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41.000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406031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Pristup marketima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Beldocs market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35.000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647976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Razvoj video igara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Eipix Entertaiment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150.000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870990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Podrška distribuciji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MCF Megacom Film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129.839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636500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Stars Distribution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826086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Dexin film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18.408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735325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Blitz film &amp; video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13.771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843387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Blitz-Cinestar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54.512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386260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UKUPNO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660.530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6500384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04686"/>
              </p:ext>
            </p:extLst>
          </p:nvPr>
        </p:nvGraphicFramePr>
        <p:xfrm>
          <a:off x="7531841" y="1437350"/>
          <a:ext cx="3378200" cy="335661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283854">
                  <a:extLst>
                    <a:ext uri="{9D8B030D-6E8A-4147-A177-3AD203B41FA5}">
                      <a16:colId xmlns="" xmlns:a16="http://schemas.microsoft.com/office/drawing/2014/main" val="264406604"/>
                    </a:ext>
                  </a:extLst>
                </a:gridCol>
                <a:gridCol w="1094346">
                  <a:extLst>
                    <a:ext uri="{9D8B030D-6E8A-4147-A177-3AD203B41FA5}">
                      <a16:colId xmlns="" xmlns:a16="http://schemas.microsoft.com/office/drawing/2014/main" val="2000188401"/>
                    </a:ext>
                  </a:extLst>
                </a:gridCol>
              </a:tblGrid>
              <a:tr h="85800">
                <a:tc>
                  <a:txBody>
                    <a:bodyPr/>
                    <a:lstStyle/>
                    <a:p>
                      <a:pPr algn="l" fontAlgn="b"/>
                      <a:endParaRPr lang="x-none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436225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</a:t>
                      </a:r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x-none" sz="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865833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VLAŽNOST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73.000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316738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NARODNI HEROJ LJILJAN VIDIC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180.000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412497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</a:t>
                      </a:r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x-none" sz="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964885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DOVLATOV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380.000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208184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REKVIJEM ZA GOSPODJU J.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110.000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993870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SMRDLJIVA BAJKA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62.000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093726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DNEVNIK MAŠINOVOĐE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210.000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601152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</a:t>
                      </a:r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x-none" sz="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045351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SLOBODA ILI SMRT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200.000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415827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SOLDIERS. STORY FROM FERENTARI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90.000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235463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IZBRISANA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140.000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44938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90.000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371570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ŽABA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80.000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855807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</a:t>
                      </a:r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x-none" sz="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719939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ŠAVOVI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100.000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0028665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76502" y="1135194"/>
            <a:ext cx="3157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x-non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 </a:t>
            </a:r>
            <a:r>
              <a:rPr lang="x-non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x-non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nagradjeni projekti</a:t>
            </a:r>
          </a:p>
        </p:txBody>
      </p:sp>
      <p:sp>
        <p:nvSpPr>
          <p:cNvPr id="7" name="Rectangle 6"/>
          <p:cNvSpPr/>
          <p:nvPr/>
        </p:nvSpPr>
        <p:spPr>
          <a:xfrm>
            <a:off x="7442450" y="1135194"/>
            <a:ext cx="2868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x-non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Eurimages - podržani projekti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10" y="400714"/>
            <a:ext cx="1606590" cy="238478"/>
          </a:xfrm>
          <a:prstGeom prst="rect">
            <a:avLst/>
          </a:prstGeom>
          <a:effectLst/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873387" y="4852102"/>
            <a:ext cx="597559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7531841" y="4843224"/>
            <a:ext cx="3378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5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0" y="267854"/>
            <a:ext cx="11684343" cy="6350000"/>
          </a:xfr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86701"/>
              </p:ext>
            </p:extLst>
          </p:nvPr>
        </p:nvGraphicFramePr>
        <p:xfrm>
          <a:off x="872301" y="1251406"/>
          <a:ext cx="9304346" cy="399259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274906">
                  <a:extLst>
                    <a:ext uri="{9D8B030D-6E8A-4147-A177-3AD203B41FA5}">
                      <a16:colId xmlns="" xmlns:a16="http://schemas.microsoft.com/office/drawing/2014/main" val="1735702979"/>
                    </a:ext>
                  </a:extLst>
                </a:gridCol>
                <a:gridCol w="805888">
                  <a:extLst>
                    <a:ext uri="{9D8B030D-6E8A-4147-A177-3AD203B41FA5}">
                      <a16:colId xmlns="" xmlns:a16="http://schemas.microsoft.com/office/drawing/2014/main" val="4142027197"/>
                    </a:ext>
                  </a:extLst>
                </a:gridCol>
                <a:gridCol w="805888">
                  <a:extLst>
                    <a:ext uri="{9D8B030D-6E8A-4147-A177-3AD203B41FA5}">
                      <a16:colId xmlns="" xmlns:a16="http://schemas.microsoft.com/office/drawing/2014/main" val="2737403188"/>
                    </a:ext>
                  </a:extLst>
                </a:gridCol>
                <a:gridCol w="805888">
                  <a:extLst>
                    <a:ext uri="{9D8B030D-6E8A-4147-A177-3AD203B41FA5}">
                      <a16:colId xmlns="" xmlns:a16="http://schemas.microsoft.com/office/drawing/2014/main" val="943493178"/>
                    </a:ext>
                  </a:extLst>
                </a:gridCol>
                <a:gridCol w="805888">
                  <a:extLst>
                    <a:ext uri="{9D8B030D-6E8A-4147-A177-3AD203B41FA5}">
                      <a16:colId xmlns="" xmlns:a16="http://schemas.microsoft.com/office/drawing/2014/main" val="4070887867"/>
                    </a:ext>
                  </a:extLst>
                </a:gridCol>
                <a:gridCol w="805888">
                  <a:extLst>
                    <a:ext uri="{9D8B030D-6E8A-4147-A177-3AD203B41FA5}">
                      <a16:colId xmlns="" xmlns:a16="http://schemas.microsoft.com/office/drawing/2014/main" val="457718078"/>
                    </a:ext>
                  </a:extLst>
                </a:gridCol>
              </a:tblGrid>
              <a:tr h="192314"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</a:t>
                      </a:r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x-none" sz="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</a:t>
                      </a:r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x-none" sz="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</a:t>
                      </a:r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x-none" sz="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</a:t>
                      </a:r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x-none" sz="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x-none" sz="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184421597"/>
                  </a:ext>
                </a:extLst>
              </a:tr>
              <a:tr h="65484">
                <a:tc>
                  <a:txBody>
                    <a:bodyPr/>
                    <a:lstStyle/>
                    <a:p>
                      <a:pPr algn="l" fontAlgn="ctr"/>
                      <a:endParaRPr lang="x-none" sz="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750871985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Eurimaž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3258904040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Evropska filmska promocija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466249563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1171354462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Mreža kinematografija zemalja Jugoistočne Evrope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53926865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Evropska Filmska Akademija / Nagrada mlade publike 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1026551214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Evropska Filmska Akademija / pokroviteljstvo nagrade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2752299089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New Europe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1375607364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EWA / partnerstvo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1201198849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South East Europan Documentaries (Dok Leipzig)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3762880372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Evropska dokumentarna mreža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3812496103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Mreža Jadranskih filmskih fondova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3028491267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MAIA Radionice za producente / partnerstvo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2071052896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EURODOC / partnerstvo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1793415541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NIPKOW / partnerstvo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877525866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SEE Pavilion / Kanski filmski market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3175136249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EAVE / partnerstvo u planu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2434255431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MIDPOINT / partnerstvo u planu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1450920122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ctr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1366311768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Poreske olakšice za produkciju / Tax incentives*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9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="" xmlns:a16="http://schemas.microsoft.com/office/drawing/2014/main" val="301381759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8284" y="5817630"/>
            <a:ext cx="6054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*Pregled poreskih olakšica za 2016. godinu prikazan je na sledećem slajdu</a:t>
            </a:r>
          </a:p>
        </p:txBody>
      </p:sp>
      <p:sp>
        <p:nvSpPr>
          <p:cNvPr id="5" name="Rectangle 4"/>
          <p:cNvSpPr/>
          <p:nvPr/>
        </p:nvSpPr>
        <p:spPr>
          <a:xfrm>
            <a:off x="775424" y="953419"/>
            <a:ext cx="3595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x-non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Članstva, partnerstva, pokroviteljstva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10" y="400714"/>
            <a:ext cx="1606590" cy="238478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872301" y="5287107"/>
            <a:ext cx="930434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69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0" y="267854"/>
            <a:ext cx="11684343" cy="635000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755773" y="1557271"/>
            <a:ext cx="4671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x-non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Državni podsticaji (Tax incentives) u 2016. godini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187320"/>
              </p:ext>
            </p:extLst>
          </p:nvPr>
        </p:nvGraphicFramePr>
        <p:xfrm>
          <a:off x="876594" y="1858732"/>
          <a:ext cx="6350000" cy="246681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07767">
                  <a:extLst>
                    <a:ext uri="{9D8B030D-6E8A-4147-A177-3AD203B41FA5}">
                      <a16:colId xmlns="" xmlns:a16="http://schemas.microsoft.com/office/drawing/2014/main" val="1943609133"/>
                    </a:ext>
                  </a:extLst>
                </a:gridCol>
                <a:gridCol w="2524775">
                  <a:extLst>
                    <a:ext uri="{9D8B030D-6E8A-4147-A177-3AD203B41FA5}">
                      <a16:colId xmlns="" xmlns:a16="http://schemas.microsoft.com/office/drawing/2014/main" val="899605363"/>
                    </a:ext>
                  </a:extLst>
                </a:gridCol>
                <a:gridCol w="1817458">
                  <a:extLst>
                    <a:ext uri="{9D8B030D-6E8A-4147-A177-3AD203B41FA5}">
                      <a16:colId xmlns="" xmlns:a16="http://schemas.microsoft.com/office/drawing/2014/main" val="2753274268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Audio-vizualno delo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Podnosilac zahteva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Iznos dodeljenih sredstava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714338"/>
                  </a:ext>
                </a:extLst>
              </a:tr>
              <a:tr h="202615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MAYHEМ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 IN PROGRESS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21.517.768, 00 RSD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36870994"/>
                  </a:ext>
                </a:extLst>
              </a:tr>
              <a:tr h="190778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SHALLOWS  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CRATER STUDIO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5.000.047, 20 RSD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96178173"/>
                  </a:ext>
                </a:extLst>
              </a:tr>
              <a:tr h="196697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ТАU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 IN PROGRESS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48.487.967, 00 RSD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99620434"/>
                  </a:ext>
                </a:extLst>
              </a:tr>
              <a:tr h="1937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MOON AND THE SUN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CRATER STUDIO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5.876.506, 60 RSD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83822090"/>
                  </a:ext>
                </a:extLst>
              </a:tr>
              <a:tr h="208533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NUŠIĆIJADA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 DELUKS INTERNATIONAL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19.846.317,00 RSD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50383925"/>
                  </a:ext>
                </a:extLst>
              </a:tr>
              <a:tr h="214452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KRYPTON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 IN PROGRESS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77.838.589,00 RSD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68024381"/>
                  </a:ext>
                </a:extLst>
              </a:tr>
              <a:tr h="193737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PAPILLON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 IN PROGRESS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139.910.600,00 RSD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96309627"/>
                  </a:ext>
                </a:extLst>
              </a:tr>
              <a:tr h="208533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VICTORY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CLOCKWORK FILMS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13.220.719,20 RSD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58465552"/>
                  </a:ext>
                </a:extLst>
              </a:tr>
              <a:tr h="196697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HENKEL LOSK-PAS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 ART WORKSHOP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4.644.790,80  RSD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96860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5723483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x-none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UKUPNO: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336.343.304,00 RSD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1069838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10" y="400714"/>
            <a:ext cx="1606590" cy="238478"/>
          </a:xfrm>
          <a:prstGeom prst="rect">
            <a:avLst/>
          </a:prstGeom>
          <a:effectLst/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876594" y="4372707"/>
            <a:ext cx="635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2689" y="3247264"/>
            <a:ext cx="1832541" cy="117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3879" y="1858733"/>
            <a:ext cx="1832541" cy="115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2689" y="1858732"/>
            <a:ext cx="1832541" cy="115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3879" y="3247264"/>
            <a:ext cx="1832541" cy="1175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68150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2490</TotalTime>
  <Words>2336</Words>
  <Application>Microsoft Macintosh PowerPoint</Application>
  <PresentationFormat>Custom</PresentationFormat>
  <Paragraphs>645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Sladjana Jovanovic</dc:creator>
  <cp:lastModifiedBy>Una Domazetoski</cp:lastModifiedBy>
  <cp:revision>74</cp:revision>
  <cp:lastPrinted>2017-03-23T14:37:58Z</cp:lastPrinted>
  <dcterms:created xsi:type="dcterms:W3CDTF">2017-03-23T12:45:24Z</dcterms:created>
  <dcterms:modified xsi:type="dcterms:W3CDTF">2017-04-11T11:48:53Z</dcterms:modified>
</cp:coreProperties>
</file>